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8" r:id="rId1"/>
  </p:sldMasterIdLst>
  <p:notesMasterIdLst>
    <p:notesMasterId r:id="rId22"/>
  </p:notesMasterIdLst>
  <p:sldIdLst>
    <p:sldId id="280" r:id="rId2"/>
    <p:sldId id="283" r:id="rId3"/>
    <p:sldId id="322" r:id="rId4"/>
    <p:sldId id="323" r:id="rId5"/>
    <p:sldId id="326" r:id="rId6"/>
    <p:sldId id="325" r:id="rId7"/>
    <p:sldId id="324" r:id="rId8"/>
    <p:sldId id="328" r:id="rId9"/>
    <p:sldId id="337" r:id="rId10"/>
    <p:sldId id="339" r:id="rId11"/>
    <p:sldId id="331" r:id="rId12"/>
    <p:sldId id="336" r:id="rId13"/>
    <p:sldId id="342" r:id="rId14"/>
    <p:sldId id="318" r:id="rId15"/>
    <p:sldId id="320" r:id="rId16"/>
    <p:sldId id="341" r:id="rId17"/>
    <p:sldId id="327" r:id="rId18"/>
    <p:sldId id="340" r:id="rId19"/>
    <p:sldId id="321" r:id="rId20"/>
    <p:sldId id="316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9" autoAdjust="0"/>
    <p:restoredTop sz="86279" autoAdjust="0"/>
  </p:normalViewPr>
  <p:slideViewPr>
    <p:cSldViewPr>
      <p:cViewPr>
        <p:scale>
          <a:sx n="94" d="100"/>
          <a:sy n="94" d="100"/>
        </p:scale>
        <p:origin x="-180" y="-7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FA0-306F-4413-9CBC-3BA55C168B73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258FE-F2E5-45B1-B077-BAB345233D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791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9552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665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4330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55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2603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598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Motorübersetztung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Roboter zu langsam</a:t>
            </a:r>
          </a:p>
          <a:p>
            <a:r>
              <a:rPr lang="de-DE" dirty="0" err="1">
                <a:sym typeface="Wingdings" panose="05000000000000000000" pitchFamily="2" charset="2"/>
              </a:rPr>
              <a:t>Gesamtgrösse</a:t>
            </a:r>
            <a:r>
              <a:rPr lang="de-DE" dirty="0">
                <a:sym typeface="Wingdings" panose="05000000000000000000" pitchFamily="2" charset="2"/>
              </a:rPr>
              <a:t>  zu </a:t>
            </a:r>
            <a:r>
              <a:rPr lang="de-DE" dirty="0" err="1">
                <a:sym typeface="Wingdings" panose="05000000000000000000" pitchFamily="2" charset="2"/>
              </a:rPr>
              <a:t>gross</a:t>
            </a:r>
            <a:r>
              <a:rPr lang="de-DE" dirty="0">
                <a:sym typeface="Wingdings" panose="05000000000000000000" pitchFamily="2" charset="2"/>
              </a:rPr>
              <a:t>  kleiner Motoren</a:t>
            </a:r>
            <a:r>
              <a:rPr lang="de-DE" baseline="0" dirty="0">
                <a:sym typeface="Wingdings" panose="05000000000000000000" pitchFamily="2" charset="2"/>
              </a:rPr>
              <a:t> wählen, kleiner Halter, Greifarm aus </a:t>
            </a:r>
            <a:r>
              <a:rPr lang="de-DE" baseline="0" dirty="0" err="1">
                <a:sym typeface="Wingdings" panose="05000000000000000000" pitchFamily="2" charset="2"/>
              </a:rPr>
              <a:t>Aluminim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0879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1399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842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62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Antrieb:</a:t>
            </a:r>
            <a:r>
              <a:rPr lang="de-DE" baseline="0" dirty="0"/>
              <a:t> Kraftübertragung via Zahnrad auf Achse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382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Drehung: Kraftübertragung via Schneckenantrieb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750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Ausfahrmechanismus:</a:t>
            </a:r>
            <a:r>
              <a:rPr lang="de-DE" baseline="0" dirty="0"/>
              <a:t> Bewegung via Riemenantrieb und linear Schienen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518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Hub-Mechanismus:</a:t>
            </a:r>
            <a:r>
              <a:rPr lang="de-DE" baseline="0" dirty="0"/>
              <a:t> Bewegung via Zahnstange</a:t>
            </a:r>
          </a:p>
          <a:p>
            <a:r>
              <a:rPr lang="de-DE" baseline="0" dirty="0" err="1"/>
              <a:t>Probleatik</a:t>
            </a:r>
            <a:r>
              <a:rPr lang="de-DE" baseline="0" dirty="0"/>
              <a:t>: viel Kraft </a:t>
            </a:r>
            <a:r>
              <a:rPr lang="de-DE" baseline="0" dirty="0">
                <a:sym typeface="Wingdings" panose="05000000000000000000" pitchFamily="2" charset="2"/>
              </a:rPr>
              <a:t> Mögliches Springen über Zähne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08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420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22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58FE-F2E5-45B1-B077-BAB345233D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584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42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996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4431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199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032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688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61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841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597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345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80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5246-4265-435A-B901-A38BFD400D8A}" type="datetimeFigureOut">
              <a:rPr lang="de-CH" smtClean="0"/>
              <a:t>26.06.2018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E19BF-6B91-4B1A-A162-EA50456F976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550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 fontScale="90000"/>
          </a:bodyPr>
          <a:lstStyle/>
          <a:p>
            <a:r>
              <a:rPr lang="de-CH" sz="6600" b="1" dirty="0">
                <a:solidFill>
                  <a:schemeClr val="tx1"/>
                </a:solidFill>
              </a:rPr>
              <a:t>Klaus </a:t>
            </a:r>
            <a:r>
              <a:rPr lang="de-CH" sz="6600" b="1" dirty="0"/>
              <a:t>der Leuchtturmbauer </a:t>
            </a:r>
            <a:endParaRPr lang="de-CH" sz="6600" b="1" dirty="0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5050" y="37170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b="1">
                <a:latin typeface="+mj-lt"/>
              </a:rPr>
              <a:t>Fachpräsentation</a:t>
            </a:r>
            <a:endParaRPr lang="de-CH" sz="2800" b="1" dirty="0">
              <a:latin typeface="+mj-lt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FFDAEC-86A8-0B4A-9724-C92E82CD5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Taster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9/19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2963"/>
            <a:ext cx="4443530" cy="3334732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012160" y="1647964"/>
            <a:ext cx="432048" cy="43204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917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WLAN Modul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10/19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2583" y="1112618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2963"/>
            <a:ext cx="4443530" cy="3334732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300192" y="2204864"/>
            <a:ext cx="432048" cy="36004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681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0" y="660402"/>
            <a:ext cx="3126646" cy="2210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71191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Sensoren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11/19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34" b="28835"/>
          <a:stretch/>
        </p:blipFill>
        <p:spPr>
          <a:xfrm>
            <a:off x="935985" y="2742972"/>
            <a:ext cx="4136821" cy="288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76" y="2948657"/>
            <a:ext cx="3152324" cy="2278681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732240" y="2264225"/>
            <a:ext cx="504056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bgerundetes Rechteck 14"/>
          <p:cNvSpPr/>
          <p:nvPr/>
        </p:nvSpPr>
        <p:spPr>
          <a:xfrm>
            <a:off x="6530840" y="3914258"/>
            <a:ext cx="432048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7076599" y="3904914"/>
            <a:ext cx="432048" cy="2332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4" b="23241"/>
          <a:stretch/>
        </p:blipFill>
        <p:spPr>
          <a:xfrm>
            <a:off x="791729" y="2742972"/>
            <a:ext cx="460783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0" y="660402"/>
            <a:ext cx="3126646" cy="2210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71191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Motorentreiber / Printplatten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12/19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7667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7610064" y="1469867"/>
            <a:ext cx="994384" cy="59098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6" y="2421804"/>
            <a:ext cx="4358785" cy="327113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06" y="3054134"/>
            <a:ext cx="3152324" cy="2036364"/>
          </a:xfrm>
          <a:prstGeom prst="rect">
            <a:avLst/>
          </a:prstGeom>
        </p:spPr>
      </p:pic>
      <p:sp>
        <p:nvSpPr>
          <p:cNvPr id="21" name="Abgerundetes Rechteck 20"/>
          <p:cNvSpPr/>
          <p:nvPr/>
        </p:nvSpPr>
        <p:spPr>
          <a:xfrm>
            <a:off x="7026640" y="3354978"/>
            <a:ext cx="1001744" cy="95066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625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13/19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Informatik</a:t>
            </a:r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267015" y="1767165"/>
            <a:ext cx="3517776" cy="42306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Viele kleinere Klassen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Drive als </a:t>
            </a:r>
            <a:r>
              <a:rPr kumimoji="0" lang="de-CH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</a:t>
            </a: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und Lift um Motoren zu koordinieren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>
                <a:solidFill>
                  <a:sysClr val="windowText" lastClr="000000"/>
                </a:solidFill>
                <a:latin typeface="Calibri" panose="020F0502020204030204"/>
              </a:rPr>
              <a:t>L</a:t>
            </a: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eicht Anpassungen </a:t>
            </a:r>
            <a:r>
              <a:rPr kumimoji="0" lang="de-CH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</a:t>
            </a: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endParaRPr kumimoji="0" lang="de-CH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>
                <a:solidFill>
                  <a:sysClr val="windowText" lastClr="000000"/>
                </a:solidFill>
                <a:latin typeface="Calibri" panose="020F0502020204030204"/>
              </a:rPr>
              <a:t>Ablauf </a:t>
            </a:r>
            <a:r>
              <a:rPr lang="de-CH" dirty="0" err="1">
                <a:solidFill>
                  <a:sysClr val="windowText" lastClr="000000"/>
                </a:solidFill>
                <a:latin typeface="Calibri" panose="020F0502020204030204"/>
              </a:rPr>
              <a:t>optimierung</a:t>
            </a:r>
            <a:endParaRPr kumimoji="0" lang="de-CH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nhaltsplatzhalt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05" y="1219129"/>
            <a:ext cx="5171362" cy="48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0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14/19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685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Wurden die Anforderungsliste eingehalten?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941710"/>
              </p:ext>
            </p:extLst>
          </p:nvPr>
        </p:nvGraphicFramePr>
        <p:xfrm>
          <a:off x="1331640" y="1916832"/>
          <a:ext cx="6096000" cy="3235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30094566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83999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erfüllt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Nicht erfüllt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2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Allgemeine Richtlinien*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Grösse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83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Allgemeine Regeln*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74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Eigenständige Orientierung auf x-Achse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Gewicht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42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Wartungsfreundlichkeit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1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Beteiligung beider</a:t>
                      </a:r>
                      <a:r>
                        <a:rPr lang="de-CH" baseline="0" dirty="0"/>
                        <a:t> Roboter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9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Wiederverwendbarkeit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…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776421"/>
                  </a:ext>
                </a:extLst>
              </a:tr>
            </a:tbl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1066800" y="5589240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* Siehe Anforderungsliste</a:t>
            </a:r>
          </a:p>
        </p:txBody>
      </p:sp>
    </p:spTree>
    <p:extLst>
      <p:ext uri="{BB962C8B-B14F-4D97-AF65-F5344CB8AC3E}">
        <p14:creationId xmlns:p14="http://schemas.microsoft.com/office/powerpoint/2010/main" val="275738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15/19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3" y="1124744"/>
            <a:ext cx="760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Mechanik:</a:t>
            </a:r>
          </a:p>
          <a:p>
            <a:r>
              <a:rPr lang="de-CH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Motorenübersetzung</a:t>
            </a:r>
          </a:p>
          <a:p>
            <a:pPr lvl="1"/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Gesamtgrösse optimieren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3522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16/19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6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32856"/>
            <a:ext cx="6624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Elektronik: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Abmessungen der Bauteile berücksichtigen</a:t>
            </a:r>
          </a:p>
          <a:p>
            <a:pPr lvl="1"/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Haltemoment der Motoren ausreichend</a:t>
            </a:r>
          </a:p>
          <a:p>
            <a:pPr lvl="1"/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Verfügbarkeit der Bauteile</a:t>
            </a:r>
          </a:p>
          <a:p>
            <a:pPr lvl="1"/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Verbindung der beiden Platinen</a:t>
            </a:r>
          </a:p>
          <a:p>
            <a:pPr lvl="1"/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Mechanischer Taster statt IR-Sensor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52" y="2098441"/>
            <a:ext cx="3156639" cy="42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17/19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749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Verbesserungs- und Optimierungsmöglichkeiten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4836" y="2145630"/>
            <a:ext cx="6624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Informatik: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Direkt mit static Klassen arbeiten (</a:t>
            </a:r>
            <a:r>
              <a:rPr lang="de-CH" dirty="0" err="1"/>
              <a:t>PinMap</a:t>
            </a:r>
            <a:r>
              <a:rPr lang="de-CH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Kommunikation im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Häufigere gegenseitige Kontrollen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92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F94173E-04A5-6E4D-B991-28FFD507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/>
          </a:bodyPr>
          <a:lstStyle/>
          <a:p>
            <a:r>
              <a:rPr lang="de-CH" sz="6600" b="1" dirty="0"/>
              <a:t>Demonstration</a:t>
            </a:r>
            <a:endParaRPr lang="de-CH" sz="6600" b="1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>
                <a:latin typeface="Calibri" panose="020F0502020204030204" pitchFamily="34" charset="0"/>
              </a:rPr>
              <a:t>SysP18_</a:t>
            </a:r>
            <a:r>
              <a:rPr lang="de-CH" sz="1200" dirty="0">
                <a:latin typeface="Calibri" panose="020F0502020204030204" pitchFamily="34" charset="0"/>
              </a:rPr>
              <a:t>Team_10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D42DF3-8805-DA44-9170-790CB01E3083}"/>
              </a:ext>
            </a:extLst>
          </p:cNvPr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18/19</a:t>
            </a:r>
          </a:p>
        </p:txBody>
      </p:sp>
    </p:spTree>
    <p:extLst>
      <p:ext uri="{BB962C8B-B14F-4D97-AF65-F5344CB8AC3E}">
        <p14:creationId xmlns:p14="http://schemas.microsoft.com/office/powerpoint/2010/main" val="15342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CAD2387-56CE-894F-B3B7-96EC9F4B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5" y="1124744"/>
            <a:ext cx="3492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Ablauf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33367" y="1623458"/>
            <a:ext cx="7286133" cy="37651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Einstieg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Mechanik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Elektronik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Informatik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Anforderungsliste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Verbesserungs- und Optimierungsmöglichkeiten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Demonstration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Diskussionsrunde</a:t>
            </a:r>
          </a:p>
        </p:txBody>
      </p:sp>
    </p:spTree>
    <p:extLst>
      <p:ext uri="{BB962C8B-B14F-4D97-AF65-F5344CB8AC3E}">
        <p14:creationId xmlns:p14="http://schemas.microsoft.com/office/powerpoint/2010/main" val="8782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F94173E-04A5-6E4D-B991-28FFD507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425" y="2060848"/>
            <a:ext cx="9144000" cy="1139552"/>
          </a:xfrm>
        </p:spPr>
        <p:txBody>
          <a:bodyPr>
            <a:normAutofit/>
          </a:bodyPr>
          <a:lstStyle/>
          <a:p>
            <a:r>
              <a:rPr lang="de-CH" sz="6600" b="1" dirty="0"/>
              <a:t>Diskussionsrunde</a:t>
            </a:r>
            <a:endParaRPr lang="de-CH" sz="6600" b="1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>
                <a:latin typeface="Calibri" panose="020F0502020204030204" pitchFamily="34" charset="0"/>
              </a:rPr>
              <a:t>SysP18_</a:t>
            </a:r>
            <a:r>
              <a:rPr lang="de-CH" sz="1200" dirty="0">
                <a:latin typeface="Calibri" panose="020F0502020204030204" pitchFamily="34" charset="0"/>
              </a:rPr>
              <a:t>Team_10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D42DF3-8805-DA44-9170-790CB01E3083}"/>
              </a:ext>
            </a:extLst>
          </p:cNvPr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19/19</a:t>
            </a:r>
          </a:p>
        </p:txBody>
      </p:sp>
    </p:spTree>
    <p:extLst>
      <p:ext uri="{BB962C8B-B14F-4D97-AF65-F5344CB8AC3E}">
        <p14:creationId xmlns:p14="http://schemas.microsoft.com/office/powerpoint/2010/main" val="157989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r Verbinder 54"/>
          <p:cNvCxnSpPr/>
          <p:nvPr/>
        </p:nvCxnSpPr>
        <p:spPr>
          <a:xfrm flipH="1" flipV="1">
            <a:off x="5558318" y="1592436"/>
            <a:ext cx="6198" cy="2156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 flipV="1">
            <a:off x="3627204" y="2285888"/>
            <a:ext cx="0" cy="15111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4063261" y="1821706"/>
            <a:ext cx="1612" cy="31683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558318" y="3742282"/>
            <a:ext cx="1101914" cy="53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>
            <a:off x="5154258" y="1829861"/>
            <a:ext cx="7736" cy="3163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83568" y="1582042"/>
            <a:ext cx="626469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Übersicht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2/19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07" y="4736783"/>
            <a:ext cx="2691972" cy="136847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93" y="3003128"/>
            <a:ext cx="2639870" cy="13419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834280" y="5844359"/>
            <a:ext cx="9943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/>
              <a:t>Drehung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6856646" y="4259016"/>
            <a:ext cx="21962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/>
              <a:t>Ausfahrmechanismus</a:t>
            </a: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7" t="466" r="26767" b="5102"/>
          <a:stretch/>
        </p:blipFill>
        <p:spPr>
          <a:xfrm>
            <a:off x="3383868" y="1216072"/>
            <a:ext cx="2448272" cy="2160240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3277131" y="1104243"/>
            <a:ext cx="1026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/>
              <a:t>komplett</a:t>
            </a:r>
          </a:p>
        </p:txBody>
      </p:sp>
      <p:cxnSp>
        <p:nvCxnSpPr>
          <p:cNvPr id="31" name="Gerader Verbinder 30"/>
          <p:cNvCxnSpPr/>
          <p:nvPr/>
        </p:nvCxnSpPr>
        <p:spPr>
          <a:xfrm flipV="1">
            <a:off x="2097258" y="3797045"/>
            <a:ext cx="1529946" cy="13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8" y="2980097"/>
            <a:ext cx="2685176" cy="136501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2195736" y="4262717"/>
            <a:ext cx="8846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/>
              <a:t>Antrieb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58" y="4737602"/>
            <a:ext cx="2671393" cy="13580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410684" y="5844359"/>
            <a:ext cx="19463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dirty="0"/>
              <a:t>Hub-Mechanismus</a:t>
            </a:r>
          </a:p>
        </p:txBody>
      </p:sp>
    </p:spTree>
    <p:extLst>
      <p:ext uri="{BB962C8B-B14F-4D97-AF65-F5344CB8AC3E}">
        <p14:creationId xmlns:p14="http://schemas.microsoft.com/office/powerpoint/2010/main" val="383017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Antrieb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3/19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Drehung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4/19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Ausfahrmechanismus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5/19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5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Calibri" panose="020F0502020204030204" pitchFamily="34" charset="0"/>
              </a:rPr>
              <a:t>Hub-Mechanismus</a:t>
            </a:r>
          </a:p>
          <a:p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  <a:p>
            <a:pPr lvl="1"/>
            <a:endParaRPr lang="de-CH" sz="2400" dirty="0">
              <a:latin typeface="Calibri" panose="020F0502020204030204" pitchFamily="34" charset="0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6/19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Mechanik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8986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0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Blockschaltbild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7/19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86" y="2155806"/>
            <a:ext cx="5724128" cy="40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29983 -0.3585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3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2" y="668167"/>
            <a:ext cx="3125088" cy="220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453448-D0BE-BC4A-91C8-50E637D2F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1"/>
            <a:ext cx="1066800" cy="406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3368" y="1623458"/>
            <a:ext cx="446812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de-CH" sz="2400" dirty="0">
                <a:latin typeface="Calibri" panose="020F0502020204030204" pitchFamily="34" charset="0"/>
              </a:rPr>
              <a:t>Spannungsversorgung / Feinsicherung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830" y="6542726"/>
            <a:ext cx="12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</a:rPr>
              <a:t>Meilenstein_M5</a:t>
            </a:r>
          </a:p>
          <a:p>
            <a:endParaRPr lang="de-CH" sz="12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71411" y="6542725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26. Juni 2018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27204" y="654272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Calibri" panose="020F0502020204030204" pitchFamily="34" charset="0"/>
              </a:rPr>
              <a:t>Seite 8/19</a:t>
            </a:r>
          </a:p>
        </p:txBody>
      </p:sp>
      <p:cxnSp>
        <p:nvCxnSpPr>
          <p:cNvPr id="9" name="Gerade Verbindung 4"/>
          <p:cNvCxnSpPr/>
          <p:nvPr/>
        </p:nvCxnSpPr>
        <p:spPr>
          <a:xfrm>
            <a:off x="-5050" y="42159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615828" y="144598"/>
            <a:ext cx="1265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>
                <a:latin typeface="Calibri" panose="020F0502020204030204" pitchFamily="34" charset="0"/>
              </a:rPr>
              <a:t>SysP18_Team_10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3904" y="1124744"/>
            <a:ext cx="440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Elektronik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5868144" y="908720"/>
            <a:ext cx="2160240" cy="38646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68930"/>
            <a:ext cx="5076258" cy="38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9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501</Words>
  <Application>Microsoft Office PowerPoint</Application>
  <PresentationFormat>Bildschirmpräsentation (4:3)</PresentationFormat>
  <Paragraphs>193</Paragraphs>
  <Slides>20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</vt:lpstr>
      <vt:lpstr>Klaus der Leuchtturmbauer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Demonstration</vt:lpstr>
      <vt:lpstr>Diskussionsrunde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Michi</dc:creator>
  <cp:lastModifiedBy>Luzian Weber</cp:lastModifiedBy>
  <cp:revision>304</cp:revision>
  <dcterms:created xsi:type="dcterms:W3CDTF">2015-05-23T08:14:11Z</dcterms:created>
  <dcterms:modified xsi:type="dcterms:W3CDTF">2018-06-26T09:06:16Z</dcterms:modified>
</cp:coreProperties>
</file>